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DE733A-3484-4246-AB31-B998A37C22AF}" type="datetimeFigureOut">
              <a:rPr lang="sl-SI" smtClean="0"/>
              <a:t>18. 02. 2021</a:t>
            </a:fld>
            <a:endParaRPr lang="sl-S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D6D3AE-A108-4C0B-BD66-E1899E075D10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81772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i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Figure 5. Pert diagram showing interdependencies of the components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AF393-1367-4E6F-8C9A-9F75E7ADC0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3216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4F5A-4A27-44F0-B173-F67EAFEBDF2B}" type="datetimeFigureOut">
              <a:rPr lang="sl-SI" smtClean="0"/>
              <a:t>18. 02. 2021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7B38-4F08-4787-A648-9ED21BF788F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38762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4F5A-4A27-44F0-B173-F67EAFEBDF2B}" type="datetimeFigureOut">
              <a:rPr lang="sl-SI" smtClean="0"/>
              <a:t>18. 02. 2021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7B38-4F08-4787-A648-9ED21BF788F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23858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4F5A-4A27-44F0-B173-F67EAFEBDF2B}" type="datetimeFigureOut">
              <a:rPr lang="sl-SI" smtClean="0"/>
              <a:t>18. 02. 2021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7B38-4F08-4787-A648-9ED21BF788F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77785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4F5A-4A27-44F0-B173-F67EAFEBDF2B}" type="datetimeFigureOut">
              <a:rPr lang="sl-SI" smtClean="0"/>
              <a:t>18. 02. 2021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7B38-4F08-4787-A648-9ED21BF788F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71366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4F5A-4A27-44F0-B173-F67EAFEBDF2B}" type="datetimeFigureOut">
              <a:rPr lang="sl-SI" smtClean="0"/>
              <a:t>18. 02. 2021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7B38-4F08-4787-A648-9ED21BF788F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69947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4F5A-4A27-44F0-B173-F67EAFEBDF2B}" type="datetimeFigureOut">
              <a:rPr lang="sl-SI" smtClean="0"/>
              <a:t>18. 02. 2021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7B38-4F08-4787-A648-9ED21BF788F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68928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4F5A-4A27-44F0-B173-F67EAFEBDF2B}" type="datetimeFigureOut">
              <a:rPr lang="sl-SI" smtClean="0"/>
              <a:t>18. 02. 2021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7B38-4F08-4787-A648-9ED21BF788F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3238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4F5A-4A27-44F0-B173-F67EAFEBDF2B}" type="datetimeFigureOut">
              <a:rPr lang="sl-SI" smtClean="0"/>
              <a:t>18. 02. 2021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7B38-4F08-4787-A648-9ED21BF788F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29788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4F5A-4A27-44F0-B173-F67EAFEBDF2B}" type="datetimeFigureOut">
              <a:rPr lang="sl-SI" smtClean="0"/>
              <a:t>18. 02. 2021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7B38-4F08-4787-A648-9ED21BF788F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21017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4F5A-4A27-44F0-B173-F67EAFEBDF2B}" type="datetimeFigureOut">
              <a:rPr lang="sl-SI" smtClean="0"/>
              <a:t>18. 02. 2021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7B38-4F08-4787-A648-9ED21BF788F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8612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264F5A-4A27-44F0-B173-F67EAFEBDF2B}" type="datetimeFigureOut">
              <a:rPr lang="sl-SI" smtClean="0"/>
              <a:t>18. 02. 2021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7B38-4F08-4787-A648-9ED21BF788F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82865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64F5A-4A27-44F0-B173-F67EAFEBDF2B}" type="datetimeFigureOut">
              <a:rPr lang="sl-SI" smtClean="0"/>
              <a:t>18. 02. 2021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47B38-4F08-4787-A648-9ED21BF788F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4565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entagon 60"/>
          <p:cNvSpPr/>
          <p:nvPr/>
        </p:nvSpPr>
        <p:spPr>
          <a:xfrm rot="1451931">
            <a:off x="894915" y="1646112"/>
            <a:ext cx="8705563" cy="3470811"/>
          </a:xfrm>
          <a:prstGeom prst="homePlate">
            <a:avLst>
              <a:gd name="adj" fmla="val 35667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grpSp>
        <p:nvGrpSpPr>
          <p:cNvPr id="50" name="Group 49"/>
          <p:cNvGrpSpPr/>
          <p:nvPr/>
        </p:nvGrpSpPr>
        <p:grpSpPr>
          <a:xfrm>
            <a:off x="1778784" y="619907"/>
            <a:ext cx="1850582" cy="1700747"/>
            <a:chOff x="1066001" y="210212"/>
            <a:chExt cx="1850582" cy="1700747"/>
          </a:xfrm>
        </p:grpSpPr>
        <p:sp>
          <p:nvSpPr>
            <p:cNvPr id="5" name="Flowchart: Process 4"/>
            <p:cNvSpPr/>
            <p:nvPr/>
          </p:nvSpPr>
          <p:spPr>
            <a:xfrm>
              <a:off x="1066001" y="639140"/>
              <a:ext cx="1850582" cy="355652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0848" tIns="35424" rIns="70848" bIns="3542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800"/>
                </a:lnSpc>
              </a:pP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Task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1.1: </a:t>
              </a:r>
              <a:r>
                <a:rPr lang="en-US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Identification of most suitable microbial systems for tritium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separation</a:t>
              </a:r>
              <a:endParaRPr lang="sl-SI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" name="Flowchart: Alternate Process 3"/>
            <p:cNvSpPr/>
            <p:nvPr/>
          </p:nvSpPr>
          <p:spPr>
            <a:xfrm>
              <a:off x="1066001" y="210212"/>
              <a:ext cx="1846800" cy="407007"/>
            </a:xfrm>
            <a:prstGeom prst="flowChartAlternateProcess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0848" tIns="35424" rIns="70848" bIns="3542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sl-SI" sz="900" b="1" cap="all" dirty="0">
                  <a:latin typeface="Arial" panose="020B0604020202020204" pitchFamily="34" charset="0"/>
                  <a:cs typeface="Arial" panose="020B0604020202020204" pitchFamily="34" charset="0"/>
                </a:rPr>
                <a:t>WP1: </a:t>
              </a:r>
              <a:r>
                <a:rPr lang="en-US" sz="900" b="1" cap="all" dirty="0">
                  <a:latin typeface="Arial" panose="020B0604020202020204" pitchFamily="34" charset="0"/>
                  <a:cs typeface="Arial" panose="020B0604020202020204" pitchFamily="34" charset="0"/>
                </a:rPr>
                <a:t>SELECTION AND IMPROVEMENT OF MICROBIAL STRAINS</a:t>
              </a:r>
              <a:endParaRPr lang="sl-SI" sz="900" b="1" cap="all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Flowchart: Process 5"/>
            <p:cNvSpPr/>
            <p:nvPr/>
          </p:nvSpPr>
          <p:spPr>
            <a:xfrm>
              <a:off x="1066001" y="1178886"/>
              <a:ext cx="1850582" cy="30921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0848" tIns="35424" rIns="70848" bIns="3542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800"/>
                </a:lnSpc>
              </a:pP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Task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1.2: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Selection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most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suitable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strains</a:t>
              </a:r>
              <a:endParaRPr lang="sl-SI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" name="Flowchart: Process 6"/>
            <p:cNvSpPr/>
            <p:nvPr/>
          </p:nvSpPr>
          <p:spPr>
            <a:xfrm>
              <a:off x="1066001" y="1694959"/>
              <a:ext cx="1850582" cy="2160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905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0848" tIns="35424" rIns="70848" bIns="3542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800"/>
                </a:lnSpc>
              </a:pP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Task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1.3: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Strains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improvement</a:t>
              </a:r>
              <a:endParaRPr lang="sl-SI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74" name="Group 273"/>
          <p:cNvGrpSpPr/>
          <p:nvPr/>
        </p:nvGrpSpPr>
        <p:grpSpPr>
          <a:xfrm>
            <a:off x="8000276" y="615476"/>
            <a:ext cx="1850582" cy="1430345"/>
            <a:chOff x="683343" y="3494095"/>
            <a:chExt cx="1850582" cy="1430345"/>
          </a:xfrm>
        </p:grpSpPr>
        <p:sp>
          <p:nvSpPr>
            <p:cNvPr id="22" name="Flowchart: Alternate Process 21"/>
            <p:cNvSpPr/>
            <p:nvPr/>
          </p:nvSpPr>
          <p:spPr>
            <a:xfrm>
              <a:off x="683434" y="3494095"/>
              <a:ext cx="1850400" cy="466862"/>
            </a:xfrm>
            <a:prstGeom prst="flowChartAlternateProcess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0848" tIns="35424" rIns="70848" bIns="3542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sl-SI" sz="900" b="1" cap="all" dirty="0">
                  <a:latin typeface="Arial" panose="020B0604020202020204" pitchFamily="34" charset="0"/>
                  <a:cs typeface="Arial" panose="020B0604020202020204" pitchFamily="34" charset="0"/>
                </a:rPr>
                <a:t>WP4: MANAGEMENT, OUTREACH AND DISSEMINATION</a:t>
              </a:r>
            </a:p>
          </p:txBody>
        </p:sp>
        <p:sp>
          <p:nvSpPr>
            <p:cNvPr id="23" name="Flowchart: Process 22"/>
            <p:cNvSpPr/>
            <p:nvPr/>
          </p:nvSpPr>
          <p:spPr>
            <a:xfrm>
              <a:off x="683343" y="3990155"/>
              <a:ext cx="1850582" cy="30921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0848" tIns="35424" rIns="70848" bIns="3542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Task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4.1: </a:t>
              </a:r>
              <a:r>
                <a:rPr lang="en-US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Overall project management and reporting</a:t>
              </a:r>
              <a:endParaRPr lang="sl-SI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Flowchart: Process 23"/>
            <p:cNvSpPr/>
            <p:nvPr/>
          </p:nvSpPr>
          <p:spPr>
            <a:xfrm>
              <a:off x="683343" y="4299371"/>
              <a:ext cx="1850582" cy="30921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0848" tIns="35424" rIns="70848" bIns="3542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Task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4.2: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Risk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quality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management</a:t>
              </a:r>
              <a:endParaRPr lang="sl-SI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Flowchart: Process 24"/>
            <p:cNvSpPr/>
            <p:nvPr/>
          </p:nvSpPr>
          <p:spPr>
            <a:xfrm>
              <a:off x="683343" y="4615224"/>
              <a:ext cx="1850582" cy="30921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0848" tIns="35424" rIns="70848" bIns="3542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Task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4.3: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Outreach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and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dissemination</a:t>
              </a:r>
              <a:endParaRPr lang="sl-SI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6566150" y="3553553"/>
            <a:ext cx="1850764" cy="1883473"/>
            <a:chOff x="3598214" y="2566427"/>
            <a:chExt cx="1850764" cy="1883473"/>
          </a:xfrm>
        </p:grpSpPr>
        <p:sp>
          <p:nvSpPr>
            <p:cNvPr id="28" name="Flowchart: Alternate Process 27"/>
            <p:cNvSpPr/>
            <p:nvPr/>
          </p:nvSpPr>
          <p:spPr>
            <a:xfrm>
              <a:off x="3598396" y="2566427"/>
              <a:ext cx="1850400" cy="466862"/>
            </a:xfrm>
            <a:prstGeom prst="flowChartAlternateProcess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0848" tIns="35424" rIns="70848" bIns="3542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sl-SI" sz="900" b="1" cap="all" dirty="0">
                  <a:latin typeface="Arial" panose="020B0604020202020204" pitchFamily="34" charset="0"/>
                  <a:cs typeface="Arial" panose="020B0604020202020204" pitchFamily="34" charset="0"/>
                </a:rPr>
                <a:t>WP3: TRITIUM ENRICHMENT IN BIOREACTOR</a:t>
              </a:r>
            </a:p>
          </p:txBody>
        </p:sp>
        <p:sp>
          <p:nvSpPr>
            <p:cNvPr id="29" name="Flowchart: Process 28"/>
            <p:cNvSpPr/>
            <p:nvPr/>
          </p:nvSpPr>
          <p:spPr>
            <a:xfrm>
              <a:off x="3598305" y="4217374"/>
              <a:ext cx="1850582" cy="23252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0848" tIns="35424" rIns="70848" bIns="3542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Task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3.3: Scale up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bioreactor</a:t>
              </a:r>
              <a:endParaRPr lang="sl-SI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Flowchart: Process 29"/>
            <p:cNvSpPr/>
            <p:nvPr/>
          </p:nvSpPr>
          <p:spPr>
            <a:xfrm>
              <a:off x="3598214" y="3646712"/>
              <a:ext cx="1850582" cy="405295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0848" tIns="35424" rIns="70848" bIns="3542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Task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3.2:</a:t>
              </a:r>
              <a:r>
                <a:rPr lang="en-US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Optimization to achieve the highest tritium concentration factors</a:t>
              </a:r>
              <a:endParaRPr lang="sl-SI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Flowchart: Process 30"/>
            <p:cNvSpPr/>
            <p:nvPr/>
          </p:nvSpPr>
          <p:spPr>
            <a:xfrm>
              <a:off x="3598396" y="3062520"/>
              <a:ext cx="1850582" cy="430853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0848" tIns="35424" rIns="70848" bIns="3542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Task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3.1: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Testing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performance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pilot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bioreactor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tritium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enrichment</a:t>
              </a:r>
              <a:endParaRPr lang="sl-SI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07" name="TextBox 206"/>
          <p:cNvSpPr txBox="1"/>
          <p:nvPr/>
        </p:nvSpPr>
        <p:spPr>
          <a:xfrm>
            <a:off x="2005403" y="2788138"/>
            <a:ext cx="1393559" cy="348539"/>
          </a:xfrm>
          <a:prstGeom prst="rect">
            <a:avLst/>
          </a:prstGeom>
          <a:noFill/>
        </p:spPr>
        <p:txBody>
          <a:bodyPr wrap="square" lIns="70848" tIns="35424" rIns="70848" bIns="35424" rtlCol="0">
            <a:spAutoFit/>
          </a:bodyPr>
          <a:lstStyle/>
          <a:p>
            <a:pPr algn="ctr"/>
            <a:r>
              <a:rPr lang="sl-SI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Microbial</a:t>
            </a:r>
            <a:r>
              <a:rPr lang="sl-SI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strains</a:t>
            </a:r>
            <a:r>
              <a:rPr lang="sl-SI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selected</a:t>
            </a:r>
            <a:r>
              <a:rPr lang="sl-SI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sl-SI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improved</a:t>
            </a:r>
            <a:endParaRPr lang="sl-SI" sz="9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8" name="TextBox 207"/>
          <p:cNvSpPr txBox="1"/>
          <p:nvPr/>
        </p:nvSpPr>
        <p:spPr>
          <a:xfrm>
            <a:off x="4328967" y="4444414"/>
            <a:ext cx="1598606" cy="348539"/>
          </a:xfrm>
          <a:prstGeom prst="rect">
            <a:avLst/>
          </a:prstGeom>
          <a:noFill/>
        </p:spPr>
        <p:txBody>
          <a:bodyPr wrap="none" lIns="70848" tIns="35424" rIns="70848" bIns="35424" rtlCol="0">
            <a:spAutoFit/>
          </a:bodyPr>
          <a:lstStyle/>
          <a:p>
            <a:pPr algn="ctr"/>
            <a:r>
              <a:rPr lang="sl-SI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Pilot </a:t>
            </a:r>
            <a:r>
              <a:rPr lang="sl-SI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bioreactor</a:t>
            </a:r>
            <a:r>
              <a:rPr lang="sl-SI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sl-SI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tritium</a:t>
            </a:r>
            <a:r>
              <a:rPr lang="sl-SI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sl-SI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enrichment</a:t>
            </a:r>
            <a:r>
              <a:rPr lang="sl-SI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developed</a:t>
            </a:r>
            <a:endParaRPr lang="sl-SI" sz="9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9" name="TextBox 208"/>
          <p:cNvSpPr txBox="1"/>
          <p:nvPr/>
        </p:nvSpPr>
        <p:spPr>
          <a:xfrm>
            <a:off x="8212024" y="2508551"/>
            <a:ext cx="1502426" cy="348539"/>
          </a:xfrm>
          <a:prstGeom prst="rect">
            <a:avLst/>
          </a:prstGeom>
          <a:noFill/>
        </p:spPr>
        <p:txBody>
          <a:bodyPr wrap="none" lIns="70848" tIns="35424" rIns="70848" bIns="35424" rtlCol="0">
            <a:spAutoFit/>
          </a:bodyPr>
          <a:lstStyle/>
          <a:p>
            <a:pPr algn="ctr"/>
            <a:r>
              <a:rPr lang="sl-SI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</a:t>
            </a:r>
            <a:r>
              <a:rPr lang="sl-SI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webpage</a:t>
            </a:r>
            <a:r>
              <a:rPr lang="sl-SI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created</a:t>
            </a:r>
            <a:endParaRPr lang="sl-SI" sz="9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sl-SI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</a:t>
            </a:r>
            <a:r>
              <a:rPr lang="sl-SI" sz="9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l-SI" sz="9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operational</a:t>
            </a:r>
            <a:endParaRPr lang="sl-SI" sz="9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90" name="Group 89"/>
          <p:cNvGrpSpPr/>
          <p:nvPr/>
        </p:nvGrpSpPr>
        <p:grpSpPr>
          <a:xfrm>
            <a:off x="2438465" y="2488195"/>
            <a:ext cx="527436" cy="332870"/>
            <a:chOff x="-409579" y="1056475"/>
            <a:chExt cx="527436" cy="332870"/>
          </a:xfrm>
        </p:grpSpPr>
        <p:sp>
          <p:nvSpPr>
            <p:cNvPr id="91" name="Diamond 34"/>
            <p:cNvSpPr/>
            <p:nvPr/>
          </p:nvSpPr>
          <p:spPr>
            <a:xfrm>
              <a:off x="-409579" y="1056475"/>
              <a:ext cx="527436" cy="332870"/>
            </a:xfrm>
            <a:custGeom>
              <a:avLst/>
              <a:gdLst>
                <a:gd name="connsiteX0" fmla="*/ 0 w 527427"/>
                <a:gd name="connsiteY0" fmla="*/ 166423 h 332845"/>
                <a:gd name="connsiteX1" fmla="*/ 263714 w 527427"/>
                <a:gd name="connsiteY1" fmla="*/ 0 h 332845"/>
                <a:gd name="connsiteX2" fmla="*/ 527427 w 527427"/>
                <a:gd name="connsiteY2" fmla="*/ 166423 h 332845"/>
                <a:gd name="connsiteX3" fmla="*/ 263714 w 527427"/>
                <a:gd name="connsiteY3" fmla="*/ 332845 h 332845"/>
                <a:gd name="connsiteX4" fmla="*/ 0 w 527427"/>
                <a:gd name="connsiteY4" fmla="*/ 166423 h 332845"/>
                <a:gd name="connsiteX0" fmla="*/ 0 w 527427"/>
                <a:gd name="connsiteY0" fmla="*/ 166423 h 332845"/>
                <a:gd name="connsiteX1" fmla="*/ 263714 w 527427"/>
                <a:gd name="connsiteY1" fmla="*/ 0 h 332845"/>
                <a:gd name="connsiteX2" fmla="*/ 527427 w 527427"/>
                <a:gd name="connsiteY2" fmla="*/ 166423 h 332845"/>
                <a:gd name="connsiteX3" fmla="*/ 263714 w 527427"/>
                <a:gd name="connsiteY3" fmla="*/ 332845 h 332845"/>
                <a:gd name="connsiteX4" fmla="*/ 0 w 527427"/>
                <a:gd name="connsiteY4" fmla="*/ 166423 h 332845"/>
                <a:gd name="connsiteX0" fmla="*/ 0 w 527427"/>
                <a:gd name="connsiteY0" fmla="*/ 166423 h 332845"/>
                <a:gd name="connsiteX1" fmla="*/ 263714 w 527427"/>
                <a:gd name="connsiteY1" fmla="*/ 0 h 332845"/>
                <a:gd name="connsiteX2" fmla="*/ 527427 w 527427"/>
                <a:gd name="connsiteY2" fmla="*/ 166423 h 332845"/>
                <a:gd name="connsiteX3" fmla="*/ 263714 w 527427"/>
                <a:gd name="connsiteY3" fmla="*/ 332845 h 332845"/>
                <a:gd name="connsiteX4" fmla="*/ 0 w 527427"/>
                <a:gd name="connsiteY4" fmla="*/ 166423 h 332845"/>
                <a:gd name="connsiteX0" fmla="*/ 0 w 527427"/>
                <a:gd name="connsiteY0" fmla="*/ 166423 h 344009"/>
                <a:gd name="connsiteX1" fmla="*/ 263714 w 527427"/>
                <a:gd name="connsiteY1" fmla="*/ 0 h 344009"/>
                <a:gd name="connsiteX2" fmla="*/ 527427 w 527427"/>
                <a:gd name="connsiteY2" fmla="*/ 166423 h 344009"/>
                <a:gd name="connsiteX3" fmla="*/ 263714 w 527427"/>
                <a:gd name="connsiteY3" fmla="*/ 332845 h 344009"/>
                <a:gd name="connsiteX4" fmla="*/ 0 w 527427"/>
                <a:gd name="connsiteY4" fmla="*/ 166423 h 344009"/>
                <a:gd name="connsiteX0" fmla="*/ 0 w 527427"/>
                <a:gd name="connsiteY0" fmla="*/ 166423 h 333119"/>
                <a:gd name="connsiteX1" fmla="*/ 263714 w 527427"/>
                <a:gd name="connsiteY1" fmla="*/ 0 h 333119"/>
                <a:gd name="connsiteX2" fmla="*/ 527427 w 527427"/>
                <a:gd name="connsiteY2" fmla="*/ 166423 h 333119"/>
                <a:gd name="connsiteX3" fmla="*/ 263714 w 527427"/>
                <a:gd name="connsiteY3" fmla="*/ 332845 h 333119"/>
                <a:gd name="connsiteX4" fmla="*/ 0 w 527427"/>
                <a:gd name="connsiteY4" fmla="*/ 166423 h 333119"/>
                <a:gd name="connsiteX0" fmla="*/ 0 w 527427"/>
                <a:gd name="connsiteY0" fmla="*/ 166423 h 332851"/>
                <a:gd name="connsiteX1" fmla="*/ 263714 w 527427"/>
                <a:gd name="connsiteY1" fmla="*/ 0 h 332851"/>
                <a:gd name="connsiteX2" fmla="*/ 527427 w 527427"/>
                <a:gd name="connsiteY2" fmla="*/ 166423 h 332851"/>
                <a:gd name="connsiteX3" fmla="*/ 263714 w 527427"/>
                <a:gd name="connsiteY3" fmla="*/ 332845 h 332851"/>
                <a:gd name="connsiteX4" fmla="*/ 0 w 527427"/>
                <a:gd name="connsiteY4" fmla="*/ 166423 h 332851"/>
                <a:gd name="connsiteX0" fmla="*/ 0 w 542708"/>
                <a:gd name="connsiteY0" fmla="*/ 166423 h 332851"/>
                <a:gd name="connsiteX1" fmla="*/ 263714 w 542708"/>
                <a:gd name="connsiteY1" fmla="*/ 0 h 332851"/>
                <a:gd name="connsiteX2" fmla="*/ 527427 w 542708"/>
                <a:gd name="connsiteY2" fmla="*/ 166423 h 332851"/>
                <a:gd name="connsiteX3" fmla="*/ 263714 w 542708"/>
                <a:gd name="connsiteY3" fmla="*/ 332845 h 332851"/>
                <a:gd name="connsiteX4" fmla="*/ 0 w 542708"/>
                <a:gd name="connsiteY4" fmla="*/ 166423 h 332851"/>
                <a:gd name="connsiteX0" fmla="*/ 0 w 527442"/>
                <a:gd name="connsiteY0" fmla="*/ 166423 h 332851"/>
                <a:gd name="connsiteX1" fmla="*/ 263714 w 527442"/>
                <a:gd name="connsiteY1" fmla="*/ 0 h 332851"/>
                <a:gd name="connsiteX2" fmla="*/ 527427 w 527442"/>
                <a:gd name="connsiteY2" fmla="*/ 166423 h 332851"/>
                <a:gd name="connsiteX3" fmla="*/ 263714 w 527442"/>
                <a:gd name="connsiteY3" fmla="*/ 332845 h 332851"/>
                <a:gd name="connsiteX4" fmla="*/ 0 w 527442"/>
                <a:gd name="connsiteY4" fmla="*/ 166423 h 332851"/>
                <a:gd name="connsiteX0" fmla="*/ 0 w 527442"/>
                <a:gd name="connsiteY0" fmla="*/ 166423 h 332851"/>
                <a:gd name="connsiteX1" fmla="*/ 263714 w 527442"/>
                <a:gd name="connsiteY1" fmla="*/ 0 h 332851"/>
                <a:gd name="connsiteX2" fmla="*/ 527427 w 527442"/>
                <a:gd name="connsiteY2" fmla="*/ 166423 h 332851"/>
                <a:gd name="connsiteX3" fmla="*/ 263714 w 527442"/>
                <a:gd name="connsiteY3" fmla="*/ 332845 h 332851"/>
                <a:gd name="connsiteX4" fmla="*/ 0 w 527442"/>
                <a:gd name="connsiteY4" fmla="*/ 166423 h 332851"/>
                <a:gd name="connsiteX0" fmla="*/ 11 w 527453"/>
                <a:gd name="connsiteY0" fmla="*/ 166423 h 332850"/>
                <a:gd name="connsiteX1" fmla="*/ 263725 w 527453"/>
                <a:gd name="connsiteY1" fmla="*/ 0 h 332850"/>
                <a:gd name="connsiteX2" fmla="*/ 527438 w 527453"/>
                <a:gd name="connsiteY2" fmla="*/ 166423 h 332850"/>
                <a:gd name="connsiteX3" fmla="*/ 263725 w 527453"/>
                <a:gd name="connsiteY3" fmla="*/ 332845 h 332850"/>
                <a:gd name="connsiteX4" fmla="*/ 11 w 527453"/>
                <a:gd name="connsiteY4" fmla="*/ 166423 h 332850"/>
                <a:gd name="connsiteX0" fmla="*/ 0 w 527442"/>
                <a:gd name="connsiteY0" fmla="*/ 166423 h 332850"/>
                <a:gd name="connsiteX1" fmla="*/ 263714 w 527442"/>
                <a:gd name="connsiteY1" fmla="*/ 0 h 332850"/>
                <a:gd name="connsiteX2" fmla="*/ 527427 w 527442"/>
                <a:gd name="connsiteY2" fmla="*/ 166423 h 332850"/>
                <a:gd name="connsiteX3" fmla="*/ 263714 w 527442"/>
                <a:gd name="connsiteY3" fmla="*/ 332845 h 332850"/>
                <a:gd name="connsiteX4" fmla="*/ 0 w 527442"/>
                <a:gd name="connsiteY4" fmla="*/ 166423 h 332850"/>
                <a:gd name="connsiteX0" fmla="*/ 0 w 527435"/>
                <a:gd name="connsiteY0" fmla="*/ 166423 h 332850"/>
                <a:gd name="connsiteX1" fmla="*/ 263714 w 527435"/>
                <a:gd name="connsiteY1" fmla="*/ 0 h 332850"/>
                <a:gd name="connsiteX2" fmla="*/ 527427 w 527435"/>
                <a:gd name="connsiteY2" fmla="*/ 166423 h 332850"/>
                <a:gd name="connsiteX3" fmla="*/ 263714 w 527435"/>
                <a:gd name="connsiteY3" fmla="*/ 332845 h 332850"/>
                <a:gd name="connsiteX4" fmla="*/ 0 w 527435"/>
                <a:gd name="connsiteY4" fmla="*/ 166423 h 332850"/>
                <a:gd name="connsiteX0" fmla="*/ 0 w 527436"/>
                <a:gd name="connsiteY0" fmla="*/ 166423 h 332850"/>
                <a:gd name="connsiteX1" fmla="*/ 263714 w 527436"/>
                <a:gd name="connsiteY1" fmla="*/ 0 h 332850"/>
                <a:gd name="connsiteX2" fmla="*/ 527427 w 527436"/>
                <a:gd name="connsiteY2" fmla="*/ 166423 h 332850"/>
                <a:gd name="connsiteX3" fmla="*/ 263714 w 527436"/>
                <a:gd name="connsiteY3" fmla="*/ 332845 h 332850"/>
                <a:gd name="connsiteX4" fmla="*/ 0 w 527436"/>
                <a:gd name="connsiteY4" fmla="*/ 166423 h 332850"/>
                <a:gd name="connsiteX0" fmla="*/ 0 w 527436"/>
                <a:gd name="connsiteY0" fmla="*/ 166443 h 332870"/>
                <a:gd name="connsiteX1" fmla="*/ 263714 w 527436"/>
                <a:gd name="connsiteY1" fmla="*/ 20 h 332870"/>
                <a:gd name="connsiteX2" fmla="*/ 527427 w 527436"/>
                <a:gd name="connsiteY2" fmla="*/ 166443 h 332870"/>
                <a:gd name="connsiteX3" fmla="*/ 263714 w 527436"/>
                <a:gd name="connsiteY3" fmla="*/ 332865 h 332870"/>
                <a:gd name="connsiteX4" fmla="*/ 0 w 527436"/>
                <a:gd name="connsiteY4" fmla="*/ 166443 h 332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7436" h="332870">
                  <a:moveTo>
                    <a:pt x="0" y="166443"/>
                  </a:moveTo>
                  <a:cubicBezTo>
                    <a:pt x="0" y="130019"/>
                    <a:pt x="217339" y="-1885"/>
                    <a:pt x="263714" y="20"/>
                  </a:cubicBezTo>
                  <a:cubicBezTo>
                    <a:pt x="310089" y="1925"/>
                    <a:pt x="525796" y="131924"/>
                    <a:pt x="527427" y="166443"/>
                  </a:cubicBezTo>
                  <a:cubicBezTo>
                    <a:pt x="529058" y="200962"/>
                    <a:pt x="314661" y="331874"/>
                    <a:pt x="263714" y="332865"/>
                  </a:cubicBezTo>
                  <a:cubicBezTo>
                    <a:pt x="212767" y="333856"/>
                    <a:pt x="0" y="202867"/>
                    <a:pt x="0" y="166443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-401700" y="1069022"/>
              <a:ext cx="5180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1400" b="1" dirty="0">
                  <a:solidFill>
                    <a:schemeClr val="bg1"/>
                  </a:solidFill>
                </a:rPr>
                <a:t>MS2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4864552" y="4098637"/>
            <a:ext cx="527436" cy="332870"/>
            <a:chOff x="-409579" y="1056475"/>
            <a:chExt cx="527436" cy="332870"/>
          </a:xfrm>
        </p:grpSpPr>
        <p:sp>
          <p:nvSpPr>
            <p:cNvPr id="95" name="Diamond 34"/>
            <p:cNvSpPr/>
            <p:nvPr/>
          </p:nvSpPr>
          <p:spPr>
            <a:xfrm>
              <a:off x="-409579" y="1056475"/>
              <a:ext cx="527436" cy="332870"/>
            </a:xfrm>
            <a:custGeom>
              <a:avLst/>
              <a:gdLst>
                <a:gd name="connsiteX0" fmla="*/ 0 w 527427"/>
                <a:gd name="connsiteY0" fmla="*/ 166423 h 332845"/>
                <a:gd name="connsiteX1" fmla="*/ 263714 w 527427"/>
                <a:gd name="connsiteY1" fmla="*/ 0 h 332845"/>
                <a:gd name="connsiteX2" fmla="*/ 527427 w 527427"/>
                <a:gd name="connsiteY2" fmla="*/ 166423 h 332845"/>
                <a:gd name="connsiteX3" fmla="*/ 263714 w 527427"/>
                <a:gd name="connsiteY3" fmla="*/ 332845 h 332845"/>
                <a:gd name="connsiteX4" fmla="*/ 0 w 527427"/>
                <a:gd name="connsiteY4" fmla="*/ 166423 h 332845"/>
                <a:gd name="connsiteX0" fmla="*/ 0 w 527427"/>
                <a:gd name="connsiteY0" fmla="*/ 166423 h 332845"/>
                <a:gd name="connsiteX1" fmla="*/ 263714 w 527427"/>
                <a:gd name="connsiteY1" fmla="*/ 0 h 332845"/>
                <a:gd name="connsiteX2" fmla="*/ 527427 w 527427"/>
                <a:gd name="connsiteY2" fmla="*/ 166423 h 332845"/>
                <a:gd name="connsiteX3" fmla="*/ 263714 w 527427"/>
                <a:gd name="connsiteY3" fmla="*/ 332845 h 332845"/>
                <a:gd name="connsiteX4" fmla="*/ 0 w 527427"/>
                <a:gd name="connsiteY4" fmla="*/ 166423 h 332845"/>
                <a:gd name="connsiteX0" fmla="*/ 0 w 527427"/>
                <a:gd name="connsiteY0" fmla="*/ 166423 h 332845"/>
                <a:gd name="connsiteX1" fmla="*/ 263714 w 527427"/>
                <a:gd name="connsiteY1" fmla="*/ 0 h 332845"/>
                <a:gd name="connsiteX2" fmla="*/ 527427 w 527427"/>
                <a:gd name="connsiteY2" fmla="*/ 166423 h 332845"/>
                <a:gd name="connsiteX3" fmla="*/ 263714 w 527427"/>
                <a:gd name="connsiteY3" fmla="*/ 332845 h 332845"/>
                <a:gd name="connsiteX4" fmla="*/ 0 w 527427"/>
                <a:gd name="connsiteY4" fmla="*/ 166423 h 332845"/>
                <a:gd name="connsiteX0" fmla="*/ 0 w 527427"/>
                <a:gd name="connsiteY0" fmla="*/ 166423 h 344009"/>
                <a:gd name="connsiteX1" fmla="*/ 263714 w 527427"/>
                <a:gd name="connsiteY1" fmla="*/ 0 h 344009"/>
                <a:gd name="connsiteX2" fmla="*/ 527427 w 527427"/>
                <a:gd name="connsiteY2" fmla="*/ 166423 h 344009"/>
                <a:gd name="connsiteX3" fmla="*/ 263714 w 527427"/>
                <a:gd name="connsiteY3" fmla="*/ 332845 h 344009"/>
                <a:gd name="connsiteX4" fmla="*/ 0 w 527427"/>
                <a:gd name="connsiteY4" fmla="*/ 166423 h 344009"/>
                <a:gd name="connsiteX0" fmla="*/ 0 w 527427"/>
                <a:gd name="connsiteY0" fmla="*/ 166423 h 333119"/>
                <a:gd name="connsiteX1" fmla="*/ 263714 w 527427"/>
                <a:gd name="connsiteY1" fmla="*/ 0 h 333119"/>
                <a:gd name="connsiteX2" fmla="*/ 527427 w 527427"/>
                <a:gd name="connsiteY2" fmla="*/ 166423 h 333119"/>
                <a:gd name="connsiteX3" fmla="*/ 263714 w 527427"/>
                <a:gd name="connsiteY3" fmla="*/ 332845 h 333119"/>
                <a:gd name="connsiteX4" fmla="*/ 0 w 527427"/>
                <a:gd name="connsiteY4" fmla="*/ 166423 h 333119"/>
                <a:gd name="connsiteX0" fmla="*/ 0 w 527427"/>
                <a:gd name="connsiteY0" fmla="*/ 166423 h 332851"/>
                <a:gd name="connsiteX1" fmla="*/ 263714 w 527427"/>
                <a:gd name="connsiteY1" fmla="*/ 0 h 332851"/>
                <a:gd name="connsiteX2" fmla="*/ 527427 w 527427"/>
                <a:gd name="connsiteY2" fmla="*/ 166423 h 332851"/>
                <a:gd name="connsiteX3" fmla="*/ 263714 w 527427"/>
                <a:gd name="connsiteY3" fmla="*/ 332845 h 332851"/>
                <a:gd name="connsiteX4" fmla="*/ 0 w 527427"/>
                <a:gd name="connsiteY4" fmla="*/ 166423 h 332851"/>
                <a:gd name="connsiteX0" fmla="*/ 0 w 542708"/>
                <a:gd name="connsiteY0" fmla="*/ 166423 h 332851"/>
                <a:gd name="connsiteX1" fmla="*/ 263714 w 542708"/>
                <a:gd name="connsiteY1" fmla="*/ 0 h 332851"/>
                <a:gd name="connsiteX2" fmla="*/ 527427 w 542708"/>
                <a:gd name="connsiteY2" fmla="*/ 166423 h 332851"/>
                <a:gd name="connsiteX3" fmla="*/ 263714 w 542708"/>
                <a:gd name="connsiteY3" fmla="*/ 332845 h 332851"/>
                <a:gd name="connsiteX4" fmla="*/ 0 w 542708"/>
                <a:gd name="connsiteY4" fmla="*/ 166423 h 332851"/>
                <a:gd name="connsiteX0" fmla="*/ 0 w 527442"/>
                <a:gd name="connsiteY0" fmla="*/ 166423 h 332851"/>
                <a:gd name="connsiteX1" fmla="*/ 263714 w 527442"/>
                <a:gd name="connsiteY1" fmla="*/ 0 h 332851"/>
                <a:gd name="connsiteX2" fmla="*/ 527427 w 527442"/>
                <a:gd name="connsiteY2" fmla="*/ 166423 h 332851"/>
                <a:gd name="connsiteX3" fmla="*/ 263714 w 527442"/>
                <a:gd name="connsiteY3" fmla="*/ 332845 h 332851"/>
                <a:gd name="connsiteX4" fmla="*/ 0 w 527442"/>
                <a:gd name="connsiteY4" fmla="*/ 166423 h 332851"/>
                <a:gd name="connsiteX0" fmla="*/ 0 w 527442"/>
                <a:gd name="connsiteY0" fmla="*/ 166423 h 332851"/>
                <a:gd name="connsiteX1" fmla="*/ 263714 w 527442"/>
                <a:gd name="connsiteY1" fmla="*/ 0 h 332851"/>
                <a:gd name="connsiteX2" fmla="*/ 527427 w 527442"/>
                <a:gd name="connsiteY2" fmla="*/ 166423 h 332851"/>
                <a:gd name="connsiteX3" fmla="*/ 263714 w 527442"/>
                <a:gd name="connsiteY3" fmla="*/ 332845 h 332851"/>
                <a:gd name="connsiteX4" fmla="*/ 0 w 527442"/>
                <a:gd name="connsiteY4" fmla="*/ 166423 h 332851"/>
                <a:gd name="connsiteX0" fmla="*/ 11 w 527453"/>
                <a:gd name="connsiteY0" fmla="*/ 166423 h 332850"/>
                <a:gd name="connsiteX1" fmla="*/ 263725 w 527453"/>
                <a:gd name="connsiteY1" fmla="*/ 0 h 332850"/>
                <a:gd name="connsiteX2" fmla="*/ 527438 w 527453"/>
                <a:gd name="connsiteY2" fmla="*/ 166423 h 332850"/>
                <a:gd name="connsiteX3" fmla="*/ 263725 w 527453"/>
                <a:gd name="connsiteY3" fmla="*/ 332845 h 332850"/>
                <a:gd name="connsiteX4" fmla="*/ 11 w 527453"/>
                <a:gd name="connsiteY4" fmla="*/ 166423 h 332850"/>
                <a:gd name="connsiteX0" fmla="*/ 0 w 527442"/>
                <a:gd name="connsiteY0" fmla="*/ 166423 h 332850"/>
                <a:gd name="connsiteX1" fmla="*/ 263714 w 527442"/>
                <a:gd name="connsiteY1" fmla="*/ 0 h 332850"/>
                <a:gd name="connsiteX2" fmla="*/ 527427 w 527442"/>
                <a:gd name="connsiteY2" fmla="*/ 166423 h 332850"/>
                <a:gd name="connsiteX3" fmla="*/ 263714 w 527442"/>
                <a:gd name="connsiteY3" fmla="*/ 332845 h 332850"/>
                <a:gd name="connsiteX4" fmla="*/ 0 w 527442"/>
                <a:gd name="connsiteY4" fmla="*/ 166423 h 332850"/>
                <a:gd name="connsiteX0" fmla="*/ 0 w 527435"/>
                <a:gd name="connsiteY0" fmla="*/ 166423 h 332850"/>
                <a:gd name="connsiteX1" fmla="*/ 263714 w 527435"/>
                <a:gd name="connsiteY1" fmla="*/ 0 h 332850"/>
                <a:gd name="connsiteX2" fmla="*/ 527427 w 527435"/>
                <a:gd name="connsiteY2" fmla="*/ 166423 h 332850"/>
                <a:gd name="connsiteX3" fmla="*/ 263714 w 527435"/>
                <a:gd name="connsiteY3" fmla="*/ 332845 h 332850"/>
                <a:gd name="connsiteX4" fmla="*/ 0 w 527435"/>
                <a:gd name="connsiteY4" fmla="*/ 166423 h 332850"/>
                <a:gd name="connsiteX0" fmla="*/ 0 w 527436"/>
                <a:gd name="connsiteY0" fmla="*/ 166423 h 332850"/>
                <a:gd name="connsiteX1" fmla="*/ 263714 w 527436"/>
                <a:gd name="connsiteY1" fmla="*/ 0 h 332850"/>
                <a:gd name="connsiteX2" fmla="*/ 527427 w 527436"/>
                <a:gd name="connsiteY2" fmla="*/ 166423 h 332850"/>
                <a:gd name="connsiteX3" fmla="*/ 263714 w 527436"/>
                <a:gd name="connsiteY3" fmla="*/ 332845 h 332850"/>
                <a:gd name="connsiteX4" fmla="*/ 0 w 527436"/>
                <a:gd name="connsiteY4" fmla="*/ 166423 h 332850"/>
                <a:gd name="connsiteX0" fmla="*/ 0 w 527436"/>
                <a:gd name="connsiteY0" fmla="*/ 166443 h 332870"/>
                <a:gd name="connsiteX1" fmla="*/ 263714 w 527436"/>
                <a:gd name="connsiteY1" fmla="*/ 20 h 332870"/>
                <a:gd name="connsiteX2" fmla="*/ 527427 w 527436"/>
                <a:gd name="connsiteY2" fmla="*/ 166443 h 332870"/>
                <a:gd name="connsiteX3" fmla="*/ 263714 w 527436"/>
                <a:gd name="connsiteY3" fmla="*/ 332865 h 332870"/>
                <a:gd name="connsiteX4" fmla="*/ 0 w 527436"/>
                <a:gd name="connsiteY4" fmla="*/ 166443 h 332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7436" h="332870">
                  <a:moveTo>
                    <a:pt x="0" y="166443"/>
                  </a:moveTo>
                  <a:cubicBezTo>
                    <a:pt x="0" y="130019"/>
                    <a:pt x="217339" y="-1885"/>
                    <a:pt x="263714" y="20"/>
                  </a:cubicBezTo>
                  <a:cubicBezTo>
                    <a:pt x="310089" y="1925"/>
                    <a:pt x="525796" y="131924"/>
                    <a:pt x="527427" y="166443"/>
                  </a:cubicBezTo>
                  <a:cubicBezTo>
                    <a:pt x="529058" y="200962"/>
                    <a:pt x="314661" y="331874"/>
                    <a:pt x="263714" y="332865"/>
                  </a:cubicBezTo>
                  <a:cubicBezTo>
                    <a:pt x="212767" y="333856"/>
                    <a:pt x="0" y="202867"/>
                    <a:pt x="0" y="166443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-401700" y="1069022"/>
              <a:ext cx="5180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1400" b="1" dirty="0">
                  <a:solidFill>
                    <a:schemeClr val="bg1"/>
                  </a:solidFill>
                </a:rPr>
                <a:t>MS3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8661849" y="2209911"/>
            <a:ext cx="527436" cy="332870"/>
            <a:chOff x="-409579" y="1056475"/>
            <a:chExt cx="527436" cy="332870"/>
          </a:xfrm>
        </p:grpSpPr>
        <p:sp>
          <p:nvSpPr>
            <p:cNvPr id="101" name="Diamond 34"/>
            <p:cNvSpPr/>
            <p:nvPr/>
          </p:nvSpPr>
          <p:spPr>
            <a:xfrm>
              <a:off x="-409579" y="1056475"/>
              <a:ext cx="527436" cy="332870"/>
            </a:xfrm>
            <a:custGeom>
              <a:avLst/>
              <a:gdLst>
                <a:gd name="connsiteX0" fmla="*/ 0 w 527427"/>
                <a:gd name="connsiteY0" fmla="*/ 166423 h 332845"/>
                <a:gd name="connsiteX1" fmla="*/ 263714 w 527427"/>
                <a:gd name="connsiteY1" fmla="*/ 0 h 332845"/>
                <a:gd name="connsiteX2" fmla="*/ 527427 w 527427"/>
                <a:gd name="connsiteY2" fmla="*/ 166423 h 332845"/>
                <a:gd name="connsiteX3" fmla="*/ 263714 w 527427"/>
                <a:gd name="connsiteY3" fmla="*/ 332845 h 332845"/>
                <a:gd name="connsiteX4" fmla="*/ 0 w 527427"/>
                <a:gd name="connsiteY4" fmla="*/ 166423 h 332845"/>
                <a:gd name="connsiteX0" fmla="*/ 0 w 527427"/>
                <a:gd name="connsiteY0" fmla="*/ 166423 h 332845"/>
                <a:gd name="connsiteX1" fmla="*/ 263714 w 527427"/>
                <a:gd name="connsiteY1" fmla="*/ 0 h 332845"/>
                <a:gd name="connsiteX2" fmla="*/ 527427 w 527427"/>
                <a:gd name="connsiteY2" fmla="*/ 166423 h 332845"/>
                <a:gd name="connsiteX3" fmla="*/ 263714 w 527427"/>
                <a:gd name="connsiteY3" fmla="*/ 332845 h 332845"/>
                <a:gd name="connsiteX4" fmla="*/ 0 w 527427"/>
                <a:gd name="connsiteY4" fmla="*/ 166423 h 332845"/>
                <a:gd name="connsiteX0" fmla="*/ 0 w 527427"/>
                <a:gd name="connsiteY0" fmla="*/ 166423 h 332845"/>
                <a:gd name="connsiteX1" fmla="*/ 263714 w 527427"/>
                <a:gd name="connsiteY1" fmla="*/ 0 h 332845"/>
                <a:gd name="connsiteX2" fmla="*/ 527427 w 527427"/>
                <a:gd name="connsiteY2" fmla="*/ 166423 h 332845"/>
                <a:gd name="connsiteX3" fmla="*/ 263714 w 527427"/>
                <a:gd name="connsiteY3" fmla="*/ 332845 h 332845"/>
                <a:gd name="connsiteX4" fmla="*/ 0 w 527427"/>
                <a:gd name="connsiteY4" fmla="*/ 166423 h 332845"/>
                <a:gd name="connsiteX0" fmla="*/ 0 w 527427"/>
                <a:gd name="connsiteY0" fmla="*/ 166423 h 344009"/>
                <a:gd name="connsiteX1" fmla="*/ 263714 w 527427"/>
                <a:gd name="connsiteY1" fmla="*/ 0 h 344009"/>
                <a:gd name="connsiteX2" fmla="*/ 527427 w 527427"/>
                <a:gd name="connsiteY2" fmla="*/ 166423 h 344009"/>
                <a:gd name="connsiteX3" fmla="*/ 263714 w 527427"/>
                <a:gd name="connsiteY3" fmla="*/ 332845 h 344009"/>
                <a:gd name="connsiteX4" fmla="*/ 0 w 527427"/>
                <a:gd name="connsiteY4" fmla="*/ 166423 h 344009"/>
                <a:gd name="connsiteX0" fmla="*/ 0 w 527427"/>
                <a:gd name="connsiteY0" fmla="*/ 166423 h 333119"/>
                <a:gd name="connsiteX1" fmla="*/ 263714 w 527427"/>
                <a:gd name="connsiteY1" fmla="*/ 0 h 333119"/>
                <a:gd name="connsiteX2" fmla="*/ 527427 w 527427"/>
                <a:gd name="connsiteY2" fmla="*/ 166423 h 333119"/>
                <a:gd name="connsiteX3" fmla="*/ 263714 w 527427"/>
                <a:gd name="connsiteY3" fmla="*/ 332845 h 333119"/>
                <a:gd name="connsiteX4" fmla="*/ 0 w 527427"/>
                <a:gd name="connsiteY4" fmla="*/ 166423 h 333119"/>
                <a:gd name="connsiteX0" fmla="*/ 0 w 527427"/>
                <a:gd name="connsiteY0" fmla="*/ 166423 h 332851"/>
                <a:gd name="connsiteX1" fmla="*/ 263714 w 527427"/>
                <a:gd name="connsiteY1" fmla="*/ 0 h 332851"/>
                <a:gd name="connsiteX2" fmla="*/ 527427 w 527427"/>
                <a:gd name="connsiteY2" fmla="*/ 166423 h 332851"/>
                <a:gd name="connsiteX3" fmla="*/ 263714 w 527427"/>
                <a:gd name="connsiteY3" fmla="*/ 332845 h 332851"/>
                <a:gd name="connsiteX4" fmla="*/ 0 w 527427"/>
                <a:gd name="connsiteY4" fmla="*/ 166423 h 332851"/>
                <a:gd name="connsiteX0" fmla="*/ 0 w 542708"/>
                <a:gd name="connsiteY0" fmla="*/ 166423 h 332851"/>
                <a:gd name="connsiteX1" fmla="*/ 263714 w 542708"/>
                <a:gd name="connsiteY1" fmla="*/ 0 h 332851"/>
                <a:gd name="connsiteX2" fmla="*/ 527427 w 542708"/>
                <a:gd name="connsiteY2" fmla="*/ 166423 h 332851"/>
                <a:gd name="connsiteX3" fmla="*/ 263714 w 542708"/>
                <a:gd name="connsiteY3" fmla="*/ 332845 h 332851"/>
                <a:gd name="connsiteX4" fmla="*/ 0 w 542708"/>
                <a:gd name="connsiteY4" fmla="*/ 166423 h 332851"/>
                <a:gd name="connsiteX0" fmla="*/ 0 w 527442"/>
                <a:gd name="connsiteY0" fmla="*/ 166423 h 332851"/>
                <a:gd name="connsiteX1" fmla="*/ 263714 w 527442"/>
                <a:gd name="connsiteY1" fmla="*/ 0 h 332851"/>
                <a:gd name="connsiteX2" fmla="*/ 527427 w 527442"/>
                <a:gd name="connsiteY2" fmla="*/ 166423 h 332851"/>
                <a:gd name="connsiteX3" fmla="*/ 263714 w 527442"/>
                <a:gd name="connsiteY3" fmla="*/ 332845 h 332851"/>
                <a:gd name="connsiteX4" fmla="*/ 0 w 527442"/>
                <a:gd name="connsiteY4" fmla="*/ 166423 h 332851"/>
                <a:gd name="connsiteX0" fmla="*/ 0 w 527442"/>
                <a:gd name="connsiteY0" fmla="*/ 166423 h 332851"/>
                <a:gd name="connsiteX1" fmla="*/ 263714 w 527442"/>
                <a:gd name="connsiteY1" fmla="*/ 0 h 332851"/>
                <a:gd name="connsiteX2" fmla="*/ 527427 w 527442"/>
                <a:gd name="connsiteY2" fmla="*/ 166423 h 332851"/>
                <a:gd name="connsiteX3" fmla="*/ 263714 w 527442"/>
                <a:gd name="connsiteY3" fmla="*/ 332845 h 332851"/>
                <a:gd name="connsiteX4" fmla="*/ 0 w 527442"/>
                <a:gd name="connsiteY4" fmla="*/ 166423 h 332851"/>
                <a:gd name="connsiteX0" fmla="*/ 11 w 527453"/>
                <a:gd name="connsiteY0" fmla="*/ 166423 h 332850"/>
                <a:gd name="connsiteX1" fmla="*/ 263725 w 527453"/>
                <a:gd name="connsiteY1" fmla="*/ 0 h 332850"/>
                <a:gd name="connsiteX2" fmla="*/ 527438 w 527453"/>
                <a:gd name="connsiteY2" fmla="*/ 166423 h 332850"/>
                <a:gd name="connsiteX3" fmla="*/ 263725 w 527453"/>
                <a:gd name="connsiteY3" fmla="*/ 332845 h 332850"/>
                <a:gd name="connsiteX4" fmla="*/ 11 w 527453"/>
                <a:gd name="connsiteY4" fmla="*/ 166423 h 332850"/>
                <a:gd name="connsiteX0" fmla="*/ 0 w 527442"/>
                <a:gd name="connsiteY0" fmla="*/ 166423 h 332850"/>
                <a:gd name="connsiteX1" fmla="*/ 263714 w 527442"/>
                <a:gd name="connsiteY1" fmla="*/ 0 h 332850"/>
                <a:gd name="connsiteX2" fmla="*/ 527427 w 527442"/>
                <a:gd name="connsiteY2" fmla="*/ 166423 h 332850"/>
                <a:gd name="connsiteX3" fmla="*/ 263714 w 527442"/>
                <a:gd name="connsiteY3" fmla="*/ 332845 h 332850"/>
                <a:gd name="connsiteX4" fmla="*/ 0 w 527442"/>
                <a:gd name="connsiteY4" fmla="*/ 166423 h 332850"/>
                <a:gd name="connsiteX0" fmla="*/ 0 w 527435"/>
                <a:gd name="connsiteY0" fmla="*/ 166423 h 332850"/>
                <a:gd name="connsiteX1" fmla="*/ 263714 w 527435"/>
                <a:gd name="connsiteY1" fmla="*/ 0 h 332850"/>
                <a:gd name="connsiteX2" fmla="*/ 527427 w 527435"/>
                <a:gd name="connsiteY2" fmla="*/ 166423 h 332850"/>
                <a:gd name="connsiteX3" fmla="*/ 263714 w 527435"/>
                <a:gd name="connsiteY3" fmla="*/ 332845 h 332850"/>
                <a:gd name="connsiteX4" fmla="*/ 0 w 527435"/>
                <a:gd name="connsiteY4" fmla="*/ 166423 h 332850"/>
                <a:gd name="connsiteX0" fmla="*/ 0 w 527436"/>
                <a:gd name="connsiteY0" fmla="*/ 166423 h 332850"/>
                <a:gd name="connsiteX1" fmla="*/ 263714 w 527436"/>
                <a:gd name="connsiteY1" fmla="*/ 0 h 332850"/>
                <a:gd name="connsiteX2" fmla="*/ 527427 w 527436"/>
                <a:gd name="connsiteY2" fmla="*/ 166423 h 332850"/>
                <a:gd name="connsiteX3" fmla="*/ 263714 w 527436"/>
                <a:gd name="connsiteY3" fmla="*/ 332845 h 332850"/>
                <a:gd name="connsiteX4" fmla="*/ 0 w 527436"/>
                <a:gd name="connsiteY4" fmla="*/ 166423 h 332850"/>
                <a:gd name="connsiteX0" fmla="*/ 0 w 527436"/>
                <a:gd name="connsiteY0" fmla="*/ 166443 h 332870"/>
                <a:gd name="connsiteX1" fmla="*/ 263714 w 527436"/>
                <a:gd name="connsiteY1" fmla="*/ 20 h 332870"/>
                <a:gd name="connsiteX2" fmla="*/ 527427 w 527436"/>
                <a:gd name="connsiteY2" fmla="*/ 166443 h 332870"/>
                <a:gd name="connsiteX3" fmla="*/ 263714 w 527436"/>
                <a:gd name="connsiteY3" fmla="*/ 332865 h 332870"/>
                <a:gd name="connsiteX4" fmla="*/ 0 w 527436"/>
                <a:gd name="connsiteY4" fmla="*/ 166443 h 3328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27436" h="332870">
                  <a:moveTo>
                    <a:pt x="0" y="166443"/>
                  </a:moveTo>
                  <a:cubicBezTo>
                    <a:pt x="0" y="130019"/>
                    <a:pt x="217339" y="-1885"/>
                    <a:pt x="263714" y="20"/>
                  </a:cubicBezTo>
                  <a:cubicBezTo>
                    <a:pt x="310089" y="1925"/>
                    <a:pt x="525796" y="131924"/>
                    <a:pt x="527427" y="166443"/>
                  </a:cubicBezTo>
                  <a:cubicBezTo>
                    <a:pt x="529058" y="200962"/>
                    <a:pt x="314661" y="331874"/>
                    <a:pt x="263714" y="332865"/>
                  </a:cubicBezTo>
                  <a:cubicBezTo>
                    <a:pt x="212767" y="333856"/>
                    <a:pt x="0" y="202867"/>
                    <a:pt x="0" y="166443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-401700" y="1069022"/>
              <a:ext cx="51809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1400" b="1" dirty="0">
                  <a:solidFill>
                    <a:schemeClr val="bg1"/>
                  </a:solidFill>
                </a:rPr>
                <a:t>MS1</a:t>
              </a:r>
              <a:endParaRPr lang="en-US" sz="14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704075" y="1404487"/>
            <a:ext cx="6224699" cy="2122686"/>
            <a:chOff x="1167050" y="825327"/>
            <a:chExt cx="6224699" cy="2122686"/>
          </a:xfrm>
        </p:grpSpPr>
        <p:cxnSp>
          <p:nvCxnSpPr>
            <p:cNvPr id="42" name="Straight Arrow Connector 41"/>
            <p:cNvCxnSpPr>
              <a:stCxn id="6" idx="2"/>
              <a:endCxn id="7" idx="0"/>
            </p:cNvCxnSpPr>
            <p:nvPr/>
          </p:nvCxnSpPr>
          <p:spPr>
            <a:xfrm>
              <a:off x="1167050" y="1318637"/>
              <a:ext cx="0" cy="206857"/>
            </a:xfrm>
            <a:prstGeom prst="straightConnector1">
              <a:avLst/>
            </a:prstGeom>
            <a:ln w="19050" cap="rnd">
              <a:solidFill>
                <a:schemeClr val="tx1">
                  <a:lumMod val="75000"/>
                  <a:lumOff val="25000"/>
                </a:schemeClr>
              </a:solidFill>
              <a:headEnd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7" idx="2"/>
              <a:endCxn id="92" idx="0"/>
            </p:cNvCxnSpPr>
            <p:nvPr/>
          </p:nvCxnSpPr>
          <p:spPr>
            <a:xfrm>
              <a:off x="1167050" y="1741494"/>
              <a:ext cx="1315" cy="180088"/>
            </a:xfrm>
            <a:prstGeom prst="straightConnector1">
              <a:avLst/>
            </a:prstGeom>
            <a:ln w="19050" cap="rnd">
              <a:solidFill>
                <a:schemeClr val="tx1">
                  <a:lumMod val="75000"/>
                  <a:lumOff val="25000"/>
                </a:schemeClr>
              </a:solidFill>
              <a:headEnd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>
              <a:stCxn id="25" idx="2"/>
              <a:endCxn id="102" idx="0"/>
            </p:cNvCxnSpPr>
            <p:nvPr/>
          </p:nvCxnSpPr>
          <p:spPr>
            <a:xfrm>
              <a:off x="7388542" y="1466661"/>
              <a:ext cx="3207" cy="176637"/>
            </a:xfrm>
            <a:prstGeom prst="straightConnector1">
              <a:avLst/>
            </a:prstGeom>
            <a:ln w="19050" cap="rnd">
              <a:solidFill>
                <a:schemeClr val="tx1">
                  <a:lumMod val="75000"/>
                  <a:lumOff val="25000"/>
                </a:schemeClr>
              </a:solidFill>
              <a:headEnd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Arrow Connector 175"/>
            <p:cNvCxnSpPr>
              <a:stCxn id="11" idx="2"/>
              <a:endCxn id="12" idx="0"/>
            </p:cNvCxnSpPr>
            <p:nvPr/>
          </p:nvCxnSpPr>
          <p:spPr>
            <a:xfrm>
              <a:off x="3591245" y="2295600"/>
              <a:ext cx="0" cy="178504"/>
            </a:xfrm>
            <a:prstGeom prst="straightConnector1">
              <a:avLst/>
            </a:prstGeom>
            <a:ln w="19050" cap="rnd">
              <a:solidFill>
                <a:schemeClr val="tx1">
                  <a:lumMod val="75000"/>
                  <a:lumOff val="25000"/>
                </a:schemeClr>
              </a:solidFill>
              <a:headEnd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Arrow Connector 186"/>
            <p:cNvCxnSpPr>
              <a:stCxn id="92" idx="3"/>
              <a:endCxn id="11" idx="1"/>
            </p:cNvCxnSpPr>
            <p:nvPr/>
          </p:nvCxnSpPr>
          <p:spPr>
            <a:xfrm>
              <a:off x="1427410" y="2075471"/>
              <a:ext cx="1238544" cy="8120"/>
            </a:xfrm>
            <a:prstGeom prst="straightConnector1">
              <a:avLst/>
            </a:prstGeom>
            <a:ln w="19050" cap="rnd">
              <a:solidFill>
                <a:schemeClr val="tx1">
                  <a:lumMod val="75000"/>
                  <a:lumOff val="25000"/>
                </a:schemeClr>
              </a:solidFill>
              <a:headEnd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Arrow Connector 202"/>
            <p:cNvCxnSpPr>
              <a:stCxn id="12" idx="2"/>
              <a:endCxn id="79" idx="0"/>
            </p:cNvCxnSpPr>
            <p:nvPr/>
          </p:nvCxnSpPr>
          <p:spPr>
            <a:xfrm>
              <a:off x="3591245" y="2783320"/>
              <a:ext cx="3709" cy="164693"/>
            </a:xfrm>
            <a:prstGeom prst="straightConnector1">
              <a:avLst/>
            </a:prstGeom>
            <a:ln w="19050" cap="rnd">
              <a:solidFill>
                <a:schemeClr val="tx1">
                  <a:lumMod val="75000"/>
                  <a:lumOff val="25000"/>
                </a:schemeClr>
              </a:solidFill>
              <a:headEnd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57"/>
            <p:cNvCxnSpPr>
              <a:stCxn id="5" idx="2"/>
              <a:endCxn id="6" idx="0"/>
            </p:cNvCxnSpPr>
            <p:nvPr/>
          </p:nvCxnSpPr>
          <p:spPr>
            <a:xfrm>
              <a:off x="1167050" y="825327"/>
              <a:ext cx="0" cy="184094"/>
            </a:xfrm>
            <a:prstGeom prst="straightConnector1">
              <a:avLst/>
            </a:prstGeom>
            <a:ln w="19050" cap="rnd">
              <a:solidFill>
                <a:schemeClr val="tx1">
                  <a:lumMod val="75000"/>
                  <a:lumOff val="25000"/>
                </a:schemeClr>
              </a:solidFill>
              <a:headEnd w="lg" len="med"/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"/>
          <p:cNvGrpSpPr/>
          <p:nvPr/>
        </p:nvGrpSpPr>
        <p:grpSpPr>
          <a:xfrm>
            <a:off x="4195562" y="2018360"/>
            <a:ext cx="1865416" cy="1891680"/>
            <a:chOff x="6671820" y="643594"/>
            <a:chExt cx="1865416" cy="1891680"/>
          </a:xfrm>
        </p:grpSpPr>
        <p:sp>
          <p:nvSpPr>
            <p:cNvPr id="10" name="Flowchart: Alternate Process 9"/>
            <p:cNvSpPr/>
            <p:nvPr/>
          </p:nvSpPr>
          <p:spPr>
            <a:xfrm>
              <a:off x="6671820" y="643594"/>
              <a:ext cx="1865416" cy="427363"/>
            </a:xfrm>
            <a:prstGeom prst="flowChartAlternateProcess">
              <a:avLst/>
            </a:prstGeom>
            <a:solidFill>
              <a:schemeClr val="accent5">
                <a:lumMod val="75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0848" tIns="35424" rIns="70848" bIns="3542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sl-SI" sz="900" b="1" cap="all" dirty="0">
                  <a:latin typeface="Arial" panose="020B0604020202020204" pitchFamily="34" charset="0"/>
                  <a:cs typeface="Arial" panose="020B0604020202020204" pitchFamily="34" charset="0"/>
                </a:rPr>
                <a:t>WP2: DESIGN OF MICROBIAL BIOREACTOR</a:t>
              </a:r>
            </a:p>
          </p:txBody>
        </p:sp>
        <p:sp>
          <p:nvSpPr>
            <p:cNvPr id="11" name="Flowchart: Process 10"/>
            <p:cNvSpPr/>
            <p:nvPr/>
          </p:nvSpPr>
          <p:spPr>
            <a:xfrm>
              <a:off x="6679237" y="1075976"/>
              <a:ext cx="1850582" cy="424018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0848" tIns="35424" rIns="70848" bIns="3542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Task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2.1: </a:t>
              </a:r>
              <a:r>
                <a:rPr lang="en-US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Design selection of microbial bioreactor for tritium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enrichment</a:t>
              </a:r>
              <a:endParaRPr lang="sl-SI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Flowchart: Process 11"/>
            <p:cNvSpPr/>
            <p:nvPr/>
          </p:nvSpPr>
          <p:spPr>
            <a:xfrm>
              <a:off x="6671820" y="1678498"/>
              <a:ext cx="1865416" cy="309216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0848" tIns="35424" rIns="70848" bIns="3542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Task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2.2: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Optimization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bioreactor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working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parameters</a:t>
              </a:r>
              <a:endParaRPr lang="sl-SI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Flowchart: Process 11"/>
            <p:cNvSpPr/>
            <p:nvPr/>
          </p:nvSpPr>
          <p:spPr>
            <a:xfrm>
              <a:off x="6679237" y="2152407"/>
              <a:ext cx="1857999" cy="382867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0848" tIns="35424" rIns="70848" bIns="35424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000"/>
                </a:lnSpc>
              </a:pP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Task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2.3: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Development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pilot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bioreactor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tritium</a:t>
              </a:r>
              <a:r>
                <a:rPr lang="sl-SI" sz="900" dirty="0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sl-SI" sz="900" dirty="0" err="1">
                  <a:solidFill>
                    <a:sysClr val="windowText" lastClr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enrichment</a:t>
              </a:r>
              <a:endParaRPr lang="sl-SI" sz="9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cxnSp>
        <p:nvCxnSpPr>
          <p:cNvPr id="108" name="Straight Arrow Connector 107"/>
          <p:cNvCxnSpPr>
            <a:stCxn id="79" idx="2"/>
            <a:endCxn id="96" idx="0"/>
          </p:cNvCxnSpPr>
          <p:nvPr/>
        </p:nvCxnSpPr>
        <p:spPr>
          <a:xfrm flipH="1">
            <a:off x="5131477" y="3910040"/>
            <a:ext cx="502" cy="201144"/>
          </a:xfrm>
          <a:prstGeom prst="straightConnector1">
            <a:avLst/>
          </a:prstGeom>
          <a:ln w="19050" cap="rnd">
            <a:solidFill>
              <a:schemeClr val="tx1">
                <a:lumMod val="75000"/>
                <a:lumOff val="25000"/>
              </a:schemeClr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96" idx="3"/>
            <a:endCxn id="31" idx="1"/>
          </p:cNvCxnSpPr>
          <p:nvPr/>
        </p:nvCxnSpPr>
        <p:spPr>
          <a:xfrm>
            <a:off x="5390522" y="4265073"/>
            <a:ext cx="1175810" cy="0"/>
          </a:xfrm>
          <a:prstGeom prst="straightConnector1">
            <a:avLst/>
          </a:prstGeom>
          <a:ln w="19050" cap="rnd">
            <a:solidFill>
              <a:schemeClr val="tx1">
                <a:lumMod val="75000"/>
                <a:lumOff val="25000"/>
              </a:schemeClr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/>
          <p:cNvCxnSpPr>
            <a:stCxn id="30" idx="2"/>
            <a:endCxn id="29" idx="0"/>
          </p:cNvCxnSpPr>
          <p:nvPr/>
        </p:nvCxnSpPr>
        <p:spPr>
          <a:xfrm>
            <a:off x="7491441" y="5039133"/>
            <a:ext cx="91" cy="165367"/>
          </a:xfrm>
          <a:prstGeom prst="straightConnector1">
            <a:avLst/>
          </a:prstGeom>
          <a:ln w="19050" cap="rnd">
            <a:solidFill>
              <a:schemeClr val="tx1">
                <a:lumMod val="75000"/>
                <a:lumOff val="25000"/>
              </a:schemeClr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Arrow Connector 122"/>
          <p:cNvCxnSpPr>
            <a:stCxn id="31" idx="2"/>
            <a:endCxn id="30" idx="0"/>
          </p:cNvCxnSpPr>
          <p:nvPr/>
        </p:nvCxnSpPr>
        <p:spPr>
          <a:xfrm flipH="1">
            <a:off x="7491441" y="4480499"/>
            <a:ext cx="182" cy="153339"/>
          </a:xfrm>
          <a:prstGeom prst="straightConnector1">
            <a:avLst/>
          </a:prstGeom>
          <a:ln w="19050" cap="rnd">
            <a:solidFill>
              <a:schemeClr val="tx1">
                <a:lumMod val="75000"/>
                <a:lumOff val="25000"/>
              </a:schemeClr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9043548" y="4916769"/>
            <a:ext cx="2371255" cy="579371"/>
          </a:xfrm>
          <a:prstGeom prst="rect">
            <a:avLst/>
          </a:prstGeom>
          <a:noFill/>
        </p:spPr>
        <p:txBody>
          <a:bodyPr wrap="none" lIns="70848" tIns="35424" rIns="70848" bIns="35424" rtlCol="0">
            <a:spAutoFit/>
          </a:bodyPr>
          <a:lstStyle/>
          <a:p>
            <a:pPr algn="ctr"/>
            <a:r>
              <a:rPr lang="sl-SI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COST EFFICIENT TRITIUM</a:t>
            </a:r>
          </a:p>
          <a:p>
            <a:pPr algn="ctr"/>
            <a:r>
              <a:rPr lang="sl-SI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SEPARATION FROM WATER</a:t>
            </a:r>
          </a:p>
          <a:p>
            <a:pPr algn="ctr"/>
            <a:r>
              <a:rPr lang="sl-SI" sz="11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BIO-BASED TECHNOLOGY</a:t>
            </a:r>
          </a:p>
        </p:txBody>
      </p:sp>
      <p:cxnSp>
        <p:nvCxnSpPr>
          <p:cNvPr id="144" name="Curved Connector 143"/>
          <p:cNvCxnSpPr/>
          <p:nvPr/>
        </p:nvCxnSpPr>
        <p:spPr>
          <a:xfrm rot="11460000" flipV="1">
            <a:off x="4741617" y="964149"/>
            <a:ext cx="3240000" cy="468000"/>
          </a:xfrm>
          <a:prstGeom prst="curvedConnector2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urved Connector 152"/>
          <p:cNvCxnSpPr/>
          <p:nvPr/>
        </p:nvCxnSpPr>
        <p:spPr>
          <a:xfrm rot="11220000" flipV="1">
            <a:off x="6640336" y="1512397"/>
            <a:ext cx="1332000" cy="540000"/>
          </a:xfrm>
          <a:prstGeom prst="curvedConnector2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w="lg" len="med"/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7419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169</Words>
  <Application>Microsoft Office PowerPoint</Application>
  <PresentationFormat>Widescreen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MStrok</dc:creator>
  <cp:lastModifiedBy>Tina</cp:lastModifiedBy>
  <cp:revision>23</cp:revision>
  <dcterms:created xsi:type="dcterms:W3CDTF">2019-01-07T21:11:51Z</dcterms:created>
  <dcterms:modified xsi:type="dcterms:W3CDTF">2021-02-18T15:30:56Z</dcterms:modified>
</cp:coreProperties>
</file>